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302" r:id="rId3"/>
    <p:sldId id="263" r:id="rId4"/>
    <p:sldId id="264" r:id="rId5"/>
    <p:sldId id="267" r:id="rId6"/>
    <p:sldId id="261" r:id="rId7"/>
    <p:sldId id="268" r:id="rId8"/>
    <p:sldId id="270" r:id="rId9"/>
    <p:sldId id="272" r:id="rId10"/>
    <p:sldId id="262" r:id="rId11"/>
    <p:sldId id="294" r:id="rId12"/>
    <p:sldId id="277" r:id="rId13"/>
    <p:sldId id="278" r:id="rId14"/>
    <p:sldId id="300" r:id="rId15"/>
    <p:sldId id="273" r:id="rId16"/>
    <p:sldId id="280" r:id="rId17"/>
    <p:sldId id="281" r:id="rId18"/>
    <p:sldId id="283" r:id="rId19"/>
    <p:sldId id="282" r:id="rId20"/>
    <p:sldId id="285" r:id="rId21"/>
    <p:sldId id="286" r:id="rId22"/>
    <p:sldId id="289" r:id="rId23"/>
    <p:sldId id="290" r:id="rId24"/>
    <p:sldId id="291" r:id="rId25"/>
    <p:sldId id="295" r:id="rId26"/>
    <p:sldId id="298" r:id="rId27"/>
    <p:sldId id="296" r:id="rId28"/>
    <p:sldId id="292" r:id="rId29"/>
    <p:sldId id="299" r:id="rId30"/>
    <p:sldId id="297" r:id="rId31"/>
    <p:sldId id="301" r:id="rId32"/>
    <p:sldId id="279" r:id="rId33"/>
    <p:sldId id="265" r:id="rId34"/>
  </p:sldIdLst>
  <p:sldSz cx="24384000" cy="13716000"/>
  <p:notesSz cx="6858000" cy="9144000"/>
  <p:defaultTextStyle>
    <a:lvl1pPr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3F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-888" y="-10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52885110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微软雅黑"/>
        <a:ea typeface="微软雅黑"/>
        <a:cs typeface="微软雅黑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 dirty="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 dirty="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 dirty="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 dirty="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 dirty="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 dirty="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xmlns:p14="http://schemas.microsoft.com/office/powerpoint/2010/main" spd="med"/>
  <p:txStyles>
    <p:titleStyle>
      <a:lvl1pPr algn="ctr" defTabSz="825500">
        <a:defRPr sz="11200">
          <a:solidFill>
            <a:srgbClr val="FFFFFF"/>
          </a:solidFill>
          <a:latin typeface="微软雅黑"/>
          <a:ea typeface="微软雅黑"/>
          <a:cs typeface="微软雅黑"/>
          <a:sym typeface="Helvetica Light"/>
        </a:defRPr>
      </a:lvl1pPr>
      <a:lvl2pPr indent="2286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微软雅黑"/>
          <a:ea typeface="微软雅黑"/>
          <a:cs typeface="微软雅黑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微软雅黑"/>
          <a:ea typeface="微软雅黑"/>
          <a:cs typeface="微软雅黑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微软雅黑"/>
          <a:ea typeface="微软雅黑"/>
          <a:cs typeface="微软雅黑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微软雅黑"/>
          <a:ea typeface="微软雅黑"/>
          <a:cs typeface="微软雅黑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微软雅黑"/>
          <a:ea typeface="微软雅黑"/>
          <a:cs typeface="微软雅黑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2017 PPT模板-0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1978917" y="7573963"/>
            <a:ext cx="2068016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00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/>
            </a:pPr>
            <a:r>
              <a:rPr lang="zh-CN" altLang="en-US" sz="10000" dirty="0" smtClean="0">
                <a:latin typeface="微软雅黑"/>
                <a:ea typeface="微软雅黑"/>
                <a:cs typeface="微软雅黑"/>
              </a:rPr>
              <a:t>他山之石可以攻御</a:t>
            </a:r>
            <a:endParaRPr sz="10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1381300" y="9799162"/>
            <a:ext cx="2172653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defRPr sz="6000">
                <a:solidFill>
                  <a:srgbClr val="53585F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6600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@</a:t>
            </a:r>
            <a:r>
              <a:rPr lang="zh-CN" altLang="en-US" sz="66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呆</a:t>
            </a:r>
            <a:r>
              <a:rPr lang="zh-CN" altLang="en-US" sz="6600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子不开口</a:t>
            </a:r>
            <a:r>
              <a:rPr sz="6600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 </a:t>
            </a:r>
            <a:r>
              <a:rPr sz="6600" dirty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/ </a:t>
            </a:r>
            <a:r>
              <a:rPr lang="zh-CN" altLang="en-US" sz="6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吕伟</a:t>
            </a:r>
            <a:endParaRPr sz="6600" dirty="0">
              <a:solidFill>
                <a:srgbClr val="53585F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0547216" cy="146240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000" dirty="0" err="1" smtClean="0">
                <a:latin typeface="微软雅黑"/>
                <a:ea typeface="微软雅黑"/>
                <a:cs typeface="微软雅黑"/>
              </a:rPr>
              <a:t>查看微博问答的匿名围观ID</a:t>
            </a:r>
            <a:endParaRPr sz="8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44015808422912529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31" y="2091959"/>
            <a:ext cx="6322778" cy="105640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30951" y="6427113"/>
            <a:ext cx="832209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dirty="0">
                <a:latin typeface="微软雅黑"/>
                <a:ea typeface="微软雅黑"/>
                <a:cs typeface="微软雅黑"/>
              </a:rPr>
              <a:t>884898498030620677.png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88489849803062067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256" y="2091958"/>
            <a:ext cx="5942254" cy="10564007"/>
          </a:xfrm>
          <a:prstGeom prst="rect">
            <a:avLst/>
          </a:prstGeom>
        </p:spPr>
      </p:pic>
      <p:pic>
        <p:nvPicPr>
          <p:cNvPr id="5" name="图片 4" descr="6473238579630278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488" y="2091959"/>
            <a:ext cx="5942253" cy="105640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9600" dirty="0" err="1">
                <a:latin typeface="微软雅黑"/>
                <a:ea typeface="微软雅黑"/>
                <a:cs typeface="微软雅黑"/>
              </a:rPr>
              <a:t>查看微博问答的匿名围观ID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4975991" y="5141941"/>
            <a:ext cx="14396745" cy="35994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en-US" dirty="0"/>
              <a:t>事不关己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不清楚哪些是资产</a:t>
            </a: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我家大门常打开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隔离设计有问题，或其他功能非常接近你的资产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476753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0771322" cy="18110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8000" dirty="0"/>
              <a:t>张爱朋老师</a:t>
            </a:r>
            <a:r>
              <a:rPr lang="zh-CN" altLang="en-US" sz="8000" dirty="0" smtClean="0">
                <a:latin typeface="微软雅黑"/>
                <a:ea typeface="微软雅黑"/>
                <a:cs typeface="微软雅黑"/>
              </a:rPr>
              <a:t>的故事</a:t>
            </a:r>
            <a:endParaRPr sz="8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7" y="2166666"/>
            <a:ext cx="8514040" cy="104486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30951" y="6427113"/>
            <a:ext cx="832209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dirty="0">
                <a:latin typeface="微软雅黑"/>
                <a:ea typeface="微软雅黑"/>
                <a:cs typeface="微软雅黑"/>
              </a:rPr>
              <a:t>884898498030620677.png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 descr="78339723647889030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90" y="2166667"/>
            <a:ext cx="5877380" cy="10448675"/>
          </a:xfrm>
          <a:prstGeom prst="rect">
            <a:avLst/>
          </a:prstGeom>
        </p:spPr>
      </p:pic>
      <p:pic>
        <p:nvPicPr>
          <p:cNvPr id="7" name="图片 6" descr="76794568121372957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795" y="2166668"/>
            <a:ext cx="5885057" cy="1046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106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9600" dirty="0"/>
              <a:t>张爱朋老师</a:t>
            </a:r>
            <a:r>
              <a:rPr lang="zh-CN" altLang="en-US" sz="96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lang="zh-CN" altLang="en-US" sz="9600" dirty="0">
                <a:latin typeface="微软雅黑"/>
                <a:ea typeface="微软雅黑"/>
                <a:cs typeface="微软雅黑"/>
              </a:rPr>
              <a:t>故事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7058791" y="5141941"/>
            <a:ext cx="10314809" cy="35994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en-US" dirty="0"/>
              <a:t>事不关己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不清楚哪些是资产</a:t>
            </a: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沧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海桑田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不清楚自己有哪些资产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928441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连接</a:t>
            </a:r>
            <a:r>
              <a:rPr lang="en-US" altLang="zh-CN" sz="9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wifi</a:t>
            </a: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就可以查看摄像头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5598509" y="9139847"/>
            <a:ext cx="14720454" cy="33371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en-US" sz="3600" dirty="0"/>
              <a:t>事不关己</a:t>
            </a:r>
            <a:r>
              <a:rPr lang="en-US" altLang="zh-CN" sz="3600" dirty="0" smtClean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3600" dirty="0" smtClean="0">
                <a:latin typeface="微软雅黑"/>
                <a:ea typeface="微软雅黑"/>
                <a:cs typeface="微软雅黑"/>
              </a:rPr>
              <a:t>不清楚哪些是资产</a:t>
            </a:r>
            <a:endParaRPr lang="en-US" altLang="zh-CN" sz="3600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沧海桑田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不清楚</a:t>
            </a:r>
            <a:r>
              <a:rPr lang="zh-CN" altLang="en-US" sz="3600" dirty="0" smtClean="0">
                <a:latin typeface="微软雅黑"/>
                <a:ea typeface="微软雅黑"/>
                <a:cs typeface="微软雅黑"/>
              </a:rPr>
              <a:t>自己有哪些资产</a:t>
            </a:r>
            <a:endParaRPr lang="zh-CN" altLang="en-US" sz="3600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忘了初心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sz="3600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3600" dirty="0">
                <a:solidFill>
                  <a:srgbClr val="53585F"/>
                </a:solidFill>
              </a:rPr>
              <a:t>治标不治本，误解了自己要防护的资产</a:t>
            </a: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我家大门常打开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隔离设计有问题</a:t>
            </a:r>
            <a:r>
              <a:rPr lang="zh-CN" altLang="en-US" sz="3600" dirty="0" smtClean="0">
                <a:latin typeface="微软雅黑"/>
                <a:ea typeface="微软雅黑"/>
                <a:cs typeface="微软雅黑"/>
              </a:rPr>
              <a:t>，或其他功能非常接近你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的资产</a:t>
            </a:r>
            <a:endParaRPr lang="en-US" altLang="zh-CN" sz="3600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Shape 68"/>
          <p:cNvSpPr txBox="1">
            <a:spLocks/>
          </p:cNvSpPr>
          <p:nvPr/>
        </p:nvSpPr>
        <p:spPr>
          <a:xfrm>
            <a:off x="884007" y="3754020"/>
            <a:ext cx="22622244" cy="157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</p:txBody>
      </p:sp>
      <p:sp>
        <p:nvSpPr>
          <p:cNvPr id="6" name="Shape 65"/>
          <p:cNvSpPr txBox="1">
            <a:spLocks/>
          </p:cNvSpPr>
          <p:nvPr/>
        </p:nvSpPr>
        <p:spPr>
          <a:xfrm>
            <a:off x="3187288" y="3280971"/>
            <a:ext cx="18501212" cy="643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1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8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4007" y="3050947"/>
            <a:ext cx="2284635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某智能能电视的手机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只要和电视在同一个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wifi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内就可以连接电视</a:t>
            </a:r>
            <a:r>
              <a:rPr lang="zh-CN" altLang="en-US" sz="4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遥控操作电视</a:t>
            </a:r>
            <a:endParaRPr lang="en-US" altLang="zh-CN" sz="40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l"/>
            <a:endParaRPr lang="en-US" altLang="zh-CN" sz="40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但给电视安装应用时，需输入电视上出现的验证码。但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上有个</a:t>
            </a:r>
            <a:r>
              <a:rPr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“横屏镜像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”功能，此时</a:t>
            </a:r>
            <a:r>
              <a:rPr lang="zh-CN" altLang="en-US" sz="4000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我再用另外一个手机去镜像查看这个验证码</a:t>
            </a:r>
            <a:r>
              <a:rPr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就可以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了</a:t>
            </a:r>
            <a:endParaRPr lang="en-US" altLang="zh-CN" sz="40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l"/>
            <a:endParaRPr lang="en-US" altLang="zh-CN" sz="40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横屏镜像功能可以操作电视的系统桌面，但有些敏感功能无法点开，比如系统设置什么的。有个内置功能可以查看此账号绑定的家里的摄像头，也无法点击进入。但利用上面已经突破的安装应用功能，</a:t>
            </a:r>
            <a:r>
              <a:rPr lang="zh-CN" altLang="en-US" sz="4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可以给电视上装一个此品牌摄像头</a:t>
            </a:r>
            <a:r>
              <a:rPr lang="zh-CN" altLang="en-US" sz="4000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的管理</a:t>
            </a:r>
            <a:r>
              <a:rPr lang="en-US" altLang="zh-CN" sz="4000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app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，然后打开此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，也可以查看摄像头的内容</a:t>
            </a:r>
            <a:endParaRPr lang="zh-CN" altLang="en-US" sz="40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634697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绕过双因素</a:t>
            </a: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验证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1738902" y="2641600"/>
            <a:ext cx="21005800" cy="92964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突破双因素进微博</a:t>
            </a:r>
            <a:endParaRPr lang="en-US" altLang="zh-CN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	</a:t>
            </a:r>
            <a:r>
              <a:rPr lang="zh-CN" altLang="en-US" sz="3600" dirty="0" smtClean="0">
                <a:latin typeface="微软雅黑"/>
                <a:ea typeface="微软雅黑"/>
                <a:cs typeface="微软雅黑"/>
              </a:rPr>
              <a:t>在一种攻击中，拿到用户</a:t>
            </a:r>
            <a:r>
              <a:rPr lang="en-US" altLang="zh-CN" sz="3600" dirty="0" err="1" smtClean="0">
                <a:latin typeface="微软雅黑"/>
                <a:ea typeface="微软雅黑"/>
                <a:cs typeface="微软雅黑"/>
              </a:rPr>
              <a:t>sso</a:t>
            </a:r>
            <a:r>
              <a:rPr lang="zh-CN" altLang="en-US" sz="36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lang="en-US" altLang="zh-CN" sz="3600" dirty="0" smtClean="0">
                <a:latin typeface="微软雅黑"/>
                <a:ea typeface="微软雅黑"/>
                <a:cs typeface="微软雅黑"/>
              </a:rPr>
              <a:t>ticket</a:t>
            </a:r>
            <a:r>
              <a:rPr lang="zh-CN" altLang="en-US" sz="3600" dirty="0" smtClean="0">
                <a:latin typeface="微软雅黑"/>
                <a:ea typeface="微软雅黑"/>
                <a:cs typeface="微软雅黑"/>
              </a:rPr>
              <a:t>可以登录进用户的微博。但如果用户开启双因素认证，进</a:t>
            </a:r>
            <a:r>
              <a:rPr lang="en-US" altLang="zh-CN" sz="3600" dirty="0" smtClean="0">
                <a:latin typeface="微软雅黑"/>
                <a:ea typeface="微软雅黑"/>
                <a:cs typeface="微软雅黑"/>
              </a:rPr>
              <a:t>web</a:t>
            </a:r>
            <a:r>
              <a:rPr lang="zh-CN" altLang="en-US" sz="3600" dirty="0" smtClean="0">
                <a:latin typeface="微软雅黑"/>
                <a:ea typeface="微软雅黑"/>
                <a:cs typeface="微软雅黑"/>
              </a:rPr>
              <a:t>版需要验证手机验证码。但如果跳到</a:t>
            </a:r>
            <a:r>
              <a:rPr lang="en-US" altLang="zh-CN" sz="3600" dirty="0" err="1" smtClean="0">
                <a:latin typeface="微软雅黑"/>
                <a:ea typeface="微软雅黑"/>
                <a:cs typeface="微软雅黑"/>
              </a:rPr>
              <a:t>wap</a:t>
            </a:r>
            <a:r>
              <a:rPr lang="zh-CN" altLang="en-US" sz="3600" dirty="0" smtClean="0">
                <a:latin typeface="微软雅黑"/>
                <a:ea typeface="微软雅黑"/>
                <a:cs typeface="微软雅黑"/>
              </a:rPr>
              <a:t>版本，则不需要</a:t>
            </a: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 淘宝异地登录风控绕过</a:t>
            </a:r>
            <a:endParaRPr lang="en-US" altLang="zh-CN" b="1" dirty="0" smtClean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lang="zh-CN" altLang="en-US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拿到用户的某种自动登录凭证可以进入用户的淘宝，但如果是异地登录会验证手机。但淘宝旺旺的弹框中的自动登录的</a:t>
            </a:r>
            <a:r>
              <a:rPr lang="en-US" altLang="zh-CN" sz="3600" dirty="0" err="1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url</a:t>
            </a:r>
            <a:r>
              <a:rPr lang="zh-CN" altLang="en-US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则没有此限制，可能是因为用户体验的原因，弹框中没法再做双因素验证</a:t>
            </a:r>
            <a:endParaRPr lang="en-US" altLang="zh-CN" sz="3600" dirty="0" smtClean="0">
              <a:solidFill>
                <a:srgbClr val="53585F"/>
              </a:solidFill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突破双因素登陆管理后台</a:t>
            </a:r>
            <a:endParaRPr lang="en-US" altLang="zh-CN" b="1" dirty="0" smtClean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lang="zh-CN" altLang="en-US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某产品的</a:t>
            </a:r>
            <a:r>
              <a:rPr lang="en-US" altLang="zh-CN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web</a:t>
            </a:r>
            <a:r>
              <a:rPr lang="zh-CN" altLang="en-US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版管理员账号做了双因素认证，并且双因素登录后的凭证和非双因素的凭证一样。</a:t>
            </a:r>
            <a:r>
              <a:rPr lang="en-US" altLang="zh-CN" sz="3600" dirty="0">
                <a:solidFill>
                  <a:srgbClr val="53585F"/>
                </a:solidFill>
              </a:rPr>
              <a:t>a</a:t>
            </a:r>
            <a:r>
              <a:rPr lang="en-US" altLang="zh-CN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pp</a:t>
            </a:r>
            <a:r>
              <a:rPr lang="zh-CN" altLang="en-US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没有管理员功能，但</a:t>
            </a:r>
            <a:r>
              <a:rPr lang="en-US" altLang="zh-CN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端登录没有做双因素认证，盗号者可以用管理员的密码登录</a:t>
            </a:r>
            <a:r>
              <a:rPr lang="en-US" altLang="zh-CN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端，获取</a:t>
            </a:r>
            <a:r>
              <a:rPr lang="en-US" altLang="zh-CN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cookie</a:t>
            </a:r>
            <a:r>
              <a:rPr lang="zh-CN" altLang="en-US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后再去</a:t>
            </a:r>
            <a:r>
              <a:rPr lang="en-US" altLang="zh-CN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web</a:t>
            </a:r>
            <a:r>
              <a:rPr lang="zh-CN" altLang="en-US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版登录</a:t>
            </a:r>
            <a:endParaRPr lang="en-US" altLang="zh-CN" sz="3600" dirty="0" smtClean="0">
              <a:solidFill>
                <a:srgbClr val="53585F"/>
              </a:solidFill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某手机系统手机初始化同步照片功能绕过云端的手机验证码</a:t>
            </a:r>
            <a:endParaRPr lang="en-US" altLang="zh-CN" b="1" dirty="0" smtClean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	</a:t>
            </a:r>
            <a:r>
              <a:rPr lang="zh-CN" altLang="en-US" sz="36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某手机系统的云端查看用户照片短信等信息时需要验证手机验证码。但如果手机初始化的同步功能，可以不用手机验证码就可以同步用户的照片和短信</a:t>
            </a:r>
            <a:endParaRPr lang="zh-CN" altLang="en-US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66782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绕过</a:t>
            </a:r>
            <a:r>
              <a:rPr lang="en-US" altLang="zh-CN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双因素</a:t>
            </a: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验证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4646724" y="4587108"/>
            <a:ext cx="15019263" cy="606495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/>
              <a:t>沧海桑田</a:t>
            </a:r>
            <a:r>
              <a:rPr lang="en-US" altLang="zh-CN" dirty="0"/>
              <a:t>——</a:t>
            </a:r>
            <a:r>
              <a:rPr lang="zh-CN" altLang="en-US" dirty="0"/>
              <a:t>不清楚自己有哪些资产</a:t>
            </a:r>
            <a:endParaRPr lang="en-US" altLang="zh-CN" dirty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 忘</a:t>
            </a:r>
            <a:r>
              <a:rPr lang="zh-CN" altLang="en-US" dirty="0"/>
              <a:t>了</a:t>
            </a:r>
            <a:r>
              <a:rPr lang="zh-CN" altLang="en-US" dirty="0" smtClean="0"/>
              <a:t>初心</a:t>
            </a:r>
            <a:r>
              <a:rPr lang="en-US" altLang="zh-CN" dirty="0"/>
              <a:t>——</a:t>
            </a:r>
            <a:r>
              <a:rPr lang="zh-CN" altLang="en-US" dirty="0" smtClean="0"/>
              <a:t>治标</a:t>
            </a:r>
            <a:r>
              <a:rPr lang="zh-CN" altLang="en-US" dirty="0"/>
              <a:t>不治本，误解了自己要防护的资产</a:t>
            </a:r>
            <a:endParaRPr lang="en-US" altLang="zh-CN" dirty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/>
              <a:t> 心存侥幸</a:t>
            </a:r>
            <a:r>
              <a:rPr lang="en-US" altLang="zh-CN" dirty="0"/>
              <a:t>——</a:t>
            </a:r>
            <a:r>
              <a:rPr lang="zh-CN" altLang="en-US" dirty="0"/>
              <a:t>防护目前没有覆盖</a:t>
            </a:r>
            <a:r>
              <a:rPr lang="zh-CN" altLang="en-US" dirty="0" smtClean="0"/>
              <a:t>全</a:t>
            </a:r>
            <a:endParaRPr lang="en-US" altLang="zh-CN" dirty="0" smtClean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/>
              <a:t>我家大门常打开</a:t>
            </a:r>
            <a:r>
              <a:rPr lang="en-US" altLang="zh-CN" dirty="0"/>
              <a:t>——</a:t>
            </a:r>
            <a:r>
              <a:rPr lang="zh-CN" altLang="en-US" dirty="0"/>
              <a:t>隔离设计有问题，或其他功能非常接近你的资产</a:t>
            </a:r>
            <a:endParaRPr lang="en-US" altLang="zh-CN" dirty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99396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0771322" cy="18110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000" dirty="0" smtClean="0">
                <a:latin typeface="微软雅黑"/>
                <a:ea typeface="微软雅黑"/>
                <a:cs typeface="微软雅黑"/>
              </a:rPr>
              <a:t>被拉黑后仍然可以转发</a:t>
            </a:r>
            <a:r>
              <a:rPr lang="zh-CN" altLang="en-US" sz="8000" dirty="0" smtClean="0">
                <a:latin typeface="微软雅黑"/>
                <a:ea typeface="微软雅黑"/>
                <a:cs typeface="微软雅黑"/>
              </a:rPr>
              <a:t>他人微博</a:t>
            </a:r>
            <a:endParaRPr sz="8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8" name="图片 7" descr="TIM截图201704131557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07" y="2415712"/>
            <a:ext cx="13530220" cy="8173185"/>
          </a:xfrm>
          <a:prstGeom prst="rect">
            <a:avLst/>
          </a:prstGeom>
        </p:spPr>
      </p:pic>
      <p:sp>
        <p:nvSpPr>
          <p:cNvPr id="12" name="Shape 68"/>
          <p:cNvSpPr txBox="1">
            <a:spLocks/>
          </p:cNvSpPr>
          <p:nvPr/>
        </p:nvSpPr>
        <p:spPr>
          <a:xfrm>
            <a:off x="635000" y="10514180"/>
            <a:ext cx="23114000" cy="2211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被拉黑后不能转发他的微博，也不能评论并转发</a:t>
            </a:r>
            <a:endParaRPr lang="en-US" altLang="zh-CN" sz="6000" b="1" dirty="0" smtClean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但我觉得楼主说的棒，迫切想转发</a:t>
            </a: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88734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0771322" cy="18110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000" dirty="0" smtClean="0">
                <a:latin typeface="微软雅黑"/>
                <a:ea typeface="微软雅黑"/>
                <a:cs typeface="微软雅黑"/>
              </a:rPr>
              <a:t>被拉黑后仍然可以转发</a:t>
            </a:r>
            <a:r>
              <a:rPr lang="zh-CN" altLang="en-US" sz="8000" dirty="0" smtClean="0">
                <a:latin typeface="微软雅黑"/>
                <a:ea typeface="微软雅黑"/>
                <a:cs typeface="微软雅黑"/>
              </a:rPr>
              <a:t>他人微博</a:t>
            </a:r>
            <a:endParaRPr sz="8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Shape 68"/>
          <p:cNvSpPr txBox="1">
            <a:spLocks/>
          </p:cNvSpPr>
          <p:nvPr/>
        </p:nvSpPr>
        <p:spPr>
          <a:xfrm>
            <a:off x="635000" y="10489276"/>
            <a:ext cx="23114000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别人转发了他的微博，发现我也不可以转别人的。我心急如焚</a:t>
            </a: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</p:txBody>
      </p:sp>
      <p:pic>
        <p:nvPicPr>
          <p:cNvPr id="2" name="图片 1" descr="TIM截图201704131601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83" y="2202920"/>
            <a:ext cx="12385823" cy="839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981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0771322" cy="18110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000" dirty="0" smtClean="0">
                <a:latin typeface="微软雅黑"/>
                <a:ea typeface="微软雅黑"/>
                <a:cs typeface="微软雅黑"/>
              </a:rPr>
              <a:t>被拉黑后仍然可以转发</a:t>
            </a:r>
            <a:r>
              <a:rPr lang="zh-CN" altLang="en-US" sz="8000" dirty="0" smtClean="0">
                <a:latin typeface="微软雅黑"/>
                <a:ea typeface="微软雅黑"/>
                <a:cs typeface="微软雅黑"/>
              </a:rPr>
              <a:t>他人微博</a:t>
            </a:r>
            <a:endParaRPr sz="8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4755623425923336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485" y="2166667"/>
            <a:ext cx="5831395" cy="10366924"/>
          </a:xfrm>
          <a:prstGeom prst="rect">
            <a:avLst/>
          </a:prstGeom>
        </p:spPr>
      </p:pic>
      <p:pic>
        <p:nvPicPr>
          <p:cNvPr id="5" name="图片 4" descr="8465586133872528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32" y="2166667"/>
            <a:ext cx="5831395" cy="10366924"/>
          </a:xfrm>
          <a:prstGeom prst="rect">
            <a:avLst/>
          </a:prstGeom>
        </p:spPr>
      </p:pic>
      <p:sp>
        <p:nvSpPr>
          <p:cNvPr id="8" name="Shape 60"/>
          <p:cNvSpPr txBox="1">
            <a:spLocks/>
          </p:cNvSpPr>
          <p:nvPr/>
        </p:nvSpPr>
        <p:spPr>
          <a:xfrm>
            <a:off x="12623498" y="2277952"/>
            <a:ext cx="4956390" cy="8281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1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8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0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Helvetica"/>
              </a:rPr>
              <a:t>但这种方式易被看穿，并且不是直接转发，体验不好</a:t>
            </a:r>
            <a:endParaRPr lang="en-US" altLang="zh-CN" sz="4000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0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Helvetica"/>
              </a:rPr>
              <a:t>可以找个转发语多的微博，然后再评论转发。由于总字数大于</a:t>
            </a:r>
            <a:r>
              <a:rPr lang="en-US" altLang="zh-CN" sz="40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Helvetica"/>
              </a:rPr>
              <a:t>140</a:t>
            </a:r>
            <a:r>
              <a:rPr lang="zh-CN" altLang="en-US" sz="4000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Helvetica"/>
              </a:rPr>
              <a:t>，他人的转发语会被系统丢弃，就只剩你的转发语了</a:t>
            </a:r>
            <a:endParaRPr lang="en-US" altLang="zh-CN" sz="4000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lvl="0"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4000" dirty="0">
              <a:latin typeface="微软雅黑"/>
              <a:ea typeface="微软雅黑"/>
              <a:cs typeface="微软雅黑"/>
            </a:endParaRPr>
          </a:p>
          <a:p>
            <a:pPr lvl="0"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4000" dirty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4000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</p:txBody>
      </p:sp>
      <p:sp>
        <p:nvSpPr>
          <p:cNvPr id="9" name="Shape 60"/>
          <p:cNvSpPr txBox="1">
            <a:spLocks/>
          </p:cNvSpPr>
          <p:nvPr/>
        </p:nvSpPr>
        <p:spPr>
          <a:xfrm>
            <a:off x="748865" y="2342403"/>
            <a:ext cx="4956390" cy="10191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1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8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lvl="0"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 smtClean="0">
              <a:latin typeface="微软雅黑"/>
              <a:ea typeface="微软雅黑"/>
              <a:cs typeface="微软雅黑"/>
            </a:endParaRPr>
          </a:p>
          <a:p>
            <a:pPr lvl="0"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000" dirty="0" smtClean="0">
                <a:latin typeface="微软雅黑"/>
                <a:ea typeface="微软雅黑"/>
                <a:cs typeface="微软雅黑"/>
              </a:rPr>
              <a:t>有个方式可以转发           </a:t>
            </a:r>
            <a:endParaRPr lang="zh-CN" altLang="en-US" sz="4000" dirty="0">
              <a:latin typeface="微软雅黑"/>
              <a:ea typeface="微软雅黑"/>
              <a:cs typeface="微软雅黑"/>
            </a:endParaRPr>
          </a:p>
          <a:p>
            <a:pPr lvl="0"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4000" dirty="0">
              <a:latin typeface="微软雅黑"/>
              <a:ea typeface="微软雅黑"/>
              <a:cs typeface="微软雅黑"/>
            </a:endParaRPr>
          </a:p>
          <a:p>
            <a:pPr lvl="0"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4000" dirty="0">
              <a:latin typeface="微软雅黑"/>
              <a:ea typeface="微软雅黑"/>
              <a:cs typeface="微软雅黑"/>
            </a:endParaRPr>
          </a:p>
          <a:p>
            <a:pPr lvl="0"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000" dirty="0">
                <a:latin typeface="微软雅黑"/>
                <a:ea typeface="微软雅黑"/>
                <a:cs typeface="微软雅黑"/>
              </a:rPr>
              <a:t>找到一个转发此微博的他人的微博，然后评论并转发此微博，就可以转发成功</a:t>
            </a: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4000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4000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92787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904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9138553" y="597702"/>
            <a:ext cx="5826762" cy="1916246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关于我</a:t>
            </a:r>
            <a:endParaRPr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40457" y="9971807"/>
            <a:ext cx="3716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微博网友</a:t>
            </a:r>
            <a:endParaRPr lang="zh-CN" altLang="en-US" sz="5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90990" y="9626048"/>
            <a:ext cx="14822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0" b="1" dirty="0">
                <a:solidFill>
                  <a:srgbClr val="EB4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平凡</a:t>
            </a:r>
          </a:p>
        </p:txBody>
      </p:sp>
      <p:sp>
        <p:nvSpPr>
          <p:cNvPr id="8" name="矩形 7"/>
          <p:cNvSpPr/>
          <p:nvPr/>
        </p:nvSpPr>
        <p:spPr>
          <a:xfrm>
            <a:off x="5977437" y="4994839"/>
            <a:ext cx="46289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安全从业者</a:t>
            </a:r>
            <a:endParaRPr lang="en-US" altLang="zh-CN" sz="4000" b="1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75411" y="3483989"/>
            <a:ext cx="19768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足球</a:t>
            </a:r>
            <a:endParaRPr lang="zh-CN" altLang="en-US" sz="6000" b="1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847083" y="4544192"/>
            <a:ext cx="37096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厄齐尔</a:t>
            </a:r>
          </a:p>
        </p:txBody>
      </p:sp>
      <p:sp>
        <p:nvSpPr>
          <p:cNvPr id="11" name="矩形 10"/>
          <p:cNvSpPr/>
          <p:nvPr/>
        </p:nvSpPr>
        <p:spPr>
          <a:xfrm>
            <a:off x="7297173" y="6336294"/>
            <a:ext cx="36827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和蔼可亲</a:t>
            </a:r>
            <a:endParaRPr lang="en-US" altLang="zh-CN" sz="6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96777" y="10719629"/>
            <a:ext cx="141623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王刚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943587" y="7322518"/>
            <a:ext cx="1443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李霞</a:t>
            </a:r>
          </a:p>
        </p:txBody>
      </p:sp>
      <p:sp>
        <p:nvSpPr>
          <p:cNvPr id="15" name="矩形 14"/>
          <p:cNvSpPr/>
          <p:nvPr/>
        </p:nvSpPr>
        <p:spPr>
          <a:xfrm>
            <a:off x="10292394" y="7882033"/>
            <a:ext cx="157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德扑</a:t>
            </a:r>
          </a:p>
        </p:txBody>
      </p:sp>
      <p:sp>
        <p:nvSpPr>
          <p:cNvPr id="16" name="矩形 15"/>
          <p:cNvSpPr/>
          <p:nvPr/>
        </p:nvSpPr>
        <p:spPr>
          <a:xfrm>
            <a:off x="8734600" y="9945306"/>
            <a:ext cx="1767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胖</a:t>
            </a:r>
          </a:p>
        </p:txBody>
      </p:sp>
      <p:sp>
        <p:nvSpPr>
          <p:cNvPr id="17" name="矩形 16"/>
          <p:cNvSpPr/>
          <p:nvPr/>
        </p:nvSpPr>
        <p:spPr>
          <a:xfrm>
            <a:off x="16374287" y="7558868"/>
            <a:ext cx="1714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中年男子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97986" y="7977506"/>
            <a:ext cx="3012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获锤子手机软文大赛一等奖</a:t>
            </a:r>
            <a:endParaRPr lang="en-US" altLang="zh-CN" sz="3600" b="1" dirty="0" smtClean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863831" y="6156323"/>
            <a:ext cx="1496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英俊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131650" y="6136240"/>
            <a:ext cx="1726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（网名）</a:t>
            </a:r>
          </a:p>
        </p:txBody>
      </p:sp>
    </p:spTree>
    <p:extLst>
      <p:ext uri="{BB962C8B-B14F-4D97-AF65-F5344CB8AC3E}">
        <p14:creationId xmlns:p14="http://schemas.microsoft.com/office/powerpoint/2010/main" val="38400670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21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9600" dirty="0">
                <a:latin typeface="微软雅黑"/>
                <a:ea typeface="微软雅黑"/>
                <a:cs typeface="微软雅黑"/>
              </a:rPr>
              <a:t>被拉黑后仍然可以转发</a:t>
            </a:r>
            <a:r>
              <a:rPr lang="zh-CN" altLang="en-US" sz="9600" dirty="0">
                <a:latin typeface="微软雅黑"/>
                <a:ea typeface="微软雅黑"/>
                <a:cs typeface="微软雅黑"/>
              </a:rPr>
              <a:t>他人微博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5374403" y="4232155"/>
            <a:ext cx="14371845" cy="551706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沧海桑田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不清楚自己有哪些资产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忘了初心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dirty="0"/>
              <a:t>治标不治本，误解了自己要防护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的资产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心存侥幸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防护目前没有覆盖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全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我家大门常打开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隔离设计有问题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，或其他功能非常接近你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的资产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511698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0771322" cy="18110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000" dirty="0" smtClean="0">
                <a:latin typeface="微软雅黑"/>
                <a:ea typeface="微软雅黑"/>
                <a:cs typeface="微软雅黑"/>
              </a:rPr>
              <a:t>https</a:t>
            </a:r>
            <a:r>
              <a:rPr lang="zh-CN" altLang="en-US" sz="80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lang="en-US" sz="8000" dirty="0" smtClean="0">
                <a:latin typeface="微软雅黑"/>
                <a:ea typeface="微软雅黑"/>
                <a:cs typeface="微软雅黑"/>
              </a:rPr>
              <a:t>劫持</a:t>
            </a:r>
            <a:r>
              <a:rPr lang="zh-CN" altLang="en-US" sz="8000" dirty="0" smtClean="0">
                <a:latin typeface="微软雅黑"/>
                <a:ea typeface="微软雅黑"/>
                <a:cs typeface="微软雅黑"/>
              </a:rPr>
              <a:t>插入广告</a:t>
            </a:r>
            <a:endParaRPr sz="8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Shape 68"/>
          <p:cNvSpPr txBox="1">
            <a:spLocks/>
          </p:cNvSpPr>
          <p:nvPr/>
        </p:nvSpPr>
        <p:spPr>
          <a:xfrm>
            <a:off x="884007" y="10145212"/>
            <a:ext cx="22622244" cy="157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回源请求使用</a:t>
            </a:r>
            <a:r>
              <a:rPr lang="en-US" altLang="zh-CN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http</a:t>
            </a: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，被攻击者劫持</a:t>
            </a: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</p:txBody>
      </p:sp>
      <p:pic>
        <p:nvPicPr>
          <p:cNvPr id="3" name="图片 2" descr="TIM截图201704131652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75" y="2486876"/>
            <a:ext cx="19094236" cy="77695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75277" y="11474805"/>
            <a:ext cx="990537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心存侥幸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防护目前没有覆盖全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892729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0447613" cy="17861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en-US" sz="6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查看被别人转发到朋友圈或私人可见的微博</a:t>
            </a:r>
            <a:endParaRPr sz="60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1514795" y="9258111"/>
            <a:ext cx="9923504" cy="278927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en-US" smtClean="0"/>
              <a:t>事不关己</a:t>
            </a:r>
            <a:r>
              <a:rPr lang="en-US" altLang="zh-CN" smtClean="0"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不清楚哪些是资产</a:t>
            </a: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沧海桑田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不清楚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自己有哪些资产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我家大门常打开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隔离设计有问题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，或其他功能非常接近你的资产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Shape 68"/>
          <p:cNvSpPr txBox="1">
            <a:spLocks/>
          </p:cNvSpPr>
          <p:nvPr/>
        </p:nvSpPr>
        <p:spPr>
          <a:xfrm>
            <a:off x="884007" y="3754020"/>
            <a:ext cx="22622244" cy="157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</p:txBody>
      </p:sp>
      <p:sp>
        <p:nvSpPr>
          <p:cNvPr id="6" name="Shape 65"/>
          <p:cNvSpPr txBox="1">
            <a:spLocks/>
          </p:cNvSpPr>
          <p:nvPr/>
        </p:nvSpPr>
        <p:spPr>
          <a:xfrm>
            <a:off x="884007" y="2440613"/>
            <a:ext cx="10769516" cy="645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lnSpcReduction="10000"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1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8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当你</a:t>
            </a:r>
            <a:r>
              <a:rPr lang="zh-CN" altLang="en-US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的微博被别人转发到他的朋友圈且你若不和他互粉，或者被转发到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他的私人可见</a:t>
            </a:r>
            <a:r>
              <a:rPr lang="zh-CN" altLang="en-US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。你是看不到他的转发语的</a:t>
            </a:r>
            <a:endParaRPr lang="en-US" altLang="zh-CN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但通过微</a:t>
            </a:r>
            <a:r>
              <a:rPr lang="zh-CN" altLang="en-US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博的一些其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他功能的</a:t>
            </a:r>
            <a:r>
              <a:rPr lang="en-US" altLang="zh-CN" b="1" dirty="0" err="1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api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可以获得转发</a:t>
            </a:r>
            <a:r>
              <a:rPr lang="en-US" altLang="zh-CN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id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的列表。查出隐藏转发的</a:t>
            </a:r>
            <a:r>
              <a:rPr lang="en-US" altLang="zh-CN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id</a:t>
            </a: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再通过一个</a:t>
            </a:r>
            <a:r>
              <a:rPr lang="en-US" altLang="zh-CN" b="1" dirty="0" err="1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api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可以查看到微博的内容</a:t>
            </a:r>
            <a:endParaRPr lang="en-US" altLang="zh-CN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每一处都没有做权限限制</a:t>
            </a:r>
            <a:endParaRPr lang="en-US" altLang="zh-CN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443" y="2241379"/>
            <a:ext cx="10931402" cy="972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106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某支付功能可以变相信用卡套现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5103482" y="6708828"/>
            <a:ext cx="14396745" cy="3499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忘了初心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dirty="0"/>
              <a:t>治标不治本，误解了自己要防护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的资产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我家大门常打开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隔离设计有问题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，或其他功能非常接近你的资产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Shape 68"/>
          <p:cNvSpPr txBox="1">
            <a:spLocks/>
          </p:cNvSpPr>
          <p:nvPr/>
        </p:nvSpPr>
        <p:spPr>
          <a:xfrm>
            <a:off x="884007" y="3754020"/>
            <a:ext cx="22622244" cy="157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</p:txBody>
      </p:sp>
      <p:sp>
        <p:nvSpPr>
          <p:cNvPr id="6" name="Shape 65"/>
          <p:cNvSpPr txBox="1">
            <a:spLocks/>
          </p:cNvSpPr>
          <p:nvPr/>
        </p:nvSpPr>
        <p:spPr>
          <a:xfrm>
            <a:off x="5103482" y="3754020"/>
            <a:ext cx="14070049" cy="219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1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8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某支付产品转账</a:t>
            </a:r>
            <a:r>
              <a:rPr lang="zh-CN" altLang="en-US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功能不可以使用信用卡。但有一个代付功能。代付的人却可以使用信用卡完成代付</a:t>
            </a:r>
            <a:endParaRPr lang="en-US" altLang="zh-CN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875119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4904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某种方式发微博可以绕过广告屏蔽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6672226" y="8526835"/>
            <a:ext cx="12650710" cy="349982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 smtClean="0"/>
              <a:t>事不关己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不清楚哪些是资产</a:t>
            </a: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心有余而力不足——防御能力保护不了自己的资产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心存侥幸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防护目前没有覆盖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全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眼前的黑不是黑，你说的白是什么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白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Shape 68"/>
          <p:cNvSpPr txBox="1">
            <a:spLocks/>
          </p:cNvSpPr>
          <p:nvPr/>
        </p:nvSpPr>
        <p:spPr>
          <a:xfrm>
            <a:off x="884007" y="3754020"/>
            <a:ext cx="22622244" cy="157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</p:txBody>
      </p:sp>
      <p:sp>
        <p:nvSpPr>
          <p:cNvPr id="6" name="Shape 65"/>
          <p:cNvSpPr txBox="1">
            <a:spLocks/>
          </p:cNvSpPr>
          <p:nvPr/>
        </p:nvSpPr>
        <p:spPr>
          <a:xfrm>
            <a:off x="3486097" y="3579819"/>
            <a:ext cx="17978297" cy="463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1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8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Helvetica"/>
              </a:rPr>
              <a:t>微博会</a:t>
            </a:r>
            <a:r>
              <a:rPr lang="zh-CN" altLang="en-US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不允许某些账号直发</a:t>
            </a:r>
            <a:r>
              <a:rPr lang="zh-CN" altLang="en-US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Helvetica"/>
              </a:rPr>
              <a:t>广告内容</a:t>
            </a:r>
            <a:endParaRPr lang="en-US" altLang="zh-CN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Helvetica"/>
              </a:rPr>
              <a:t>但是某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官方平台</a:t>
            </a:r>
            <a:r>
              <a:rPr lang="zh-CN" altLang="en-US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Helvetica"/>
              </a:rPr>
              <a:t>上功能发出的微博可以任意发广告</a:t>
            </a:r>
            <a:endParaRPr lang="en-US" altLang="zh-CN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Helvetica"/>
              </a:rPr>
              <a:t>只要发微博的</a:t>
            </a:r>
            <a:r>
              <a:rPr lang="zh-CN" altLang="en-US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来源是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此平台</a:t>
            </a:r>
            <a:r>
              <a:rPr lang="zh-CN" altLang="en-US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Helvetica"/>
              </a:rPr>
              <a:t>就可以发广告。并且不通过平台合法功能，直接发出带此来源的微博的方式也有不少，所以被很多发广告的人利用</a:t>
            </a:r>
            <a:endParaRPr lang="en-US" altLang="zh-CN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solidFill>
                <a:srgbClr val="53585F"/>
              </a:solidFill>
              <a:latin typeface="微软雅黑"/>
              <a:ea typeface="微软雅黑"/>
              <a:cs typeface="微软雅黑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024975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一些常见敏感功能的副作用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4776786" y="10808432"/>
            <a:ext cx="14396745" cy="14597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我家大门常打开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隔离设计有问题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或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其他功能非常接近你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的资产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Shape 68"/>
          <p:cNvSpPr txBox="1">
            <a:spLocks/>
          </p:cNvSpPr>
          <p:nvPr/>
        </p:nvSpPr>
        <p:spPr>
          <a:xfrm>
            <a:off x="884007" y="3754020"/>
            <a:ext cx="22622244" cy="157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</p:txBody>
      </p:sp>
      <p:sp>
        <p:nvSpPr>
          <p:cNvPr id="6" name="Shape 65"/>
          <p:cNvSpPr txBox="1">
            <a:spLocks/>
          </p:cNvSpPr>
          <p:nvPr/>
        </p:nvSpPr>
        <p:spPr>
          <a:xfrm>
            <a:off x="3187288" y="3280971"/>
            <a:ext cx="18501212" cy="643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92500" lnSpcReduction="10000"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1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8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账号找回功能被坏人用来盗号</a:t>
            </a:r>
            <a:endParaRPr lang="en-US" altLang="zh-CN" b="1" dirty="0" smtClean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	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很多账号找回功能为了用于体验，在用户未提供足够可信身份的状态下，也允许用户找回账号成功。这样攻击者就也可以利用此功能盗号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某支付产品收付款码在一起</a:t>
            </a:r>
            <a:endParaRPr lang="en-US" altLang="zh-CN" dirty="0" smtClean="0">
              <a:solidFill>
                <a:srgbClr val="53585F"/>
              </a:solidFill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lang="zh-CN" altLang="en-US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存在一点风险，就是攻击者借付款的名义骗走你的条码，然后用于收款功能</a:t>
            </a:r>
            <a:endParaRPr lang="en-US" altLang="zh-CN" dirty="0" smtClean="0">
              <a:solidFill>
                <a:srgbClr val="53585F"/>
              </a:solidFill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二维码扫描登录被盗号者利用</a:t>
            </a:r>
            <a:endParaRPr lang="en-US" altLang="zh-CN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lang="zh-CN" altLang="en-US" dirty="0" smtClean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如果二维码扫描功能里的登录和加好友等功能没做隔离，并且防护薄弱。你若扫了他人发的二维码，若那个码是用来登录的，攻击者就可以登录你的账号了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endParaRPr lang="zh-CN" altLang="en-US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192791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几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类风险</a:t>
            </a:r>
            <a:endParaRPr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2923431" y="7073900"/>
            <a:ext cx="18889572" cy="1587500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一些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攻击或漏洞类型，也是用的此类思想</a:t>
            </a:r>
            <a:endParaRPr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878968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古老的旁注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4338945" y="9445313"/>
            <a:ext cx="18355955" cy="2080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我家大门常打开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隔离设计有问题，或其他功能非常接近你的资产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3550006"/>
            <a:ext cx="21164137" cy="52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943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9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url跳转漏洞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Shape 68"/>
          <p:cNvSpPr txBox="1">
            <a:spLocks/>
          </p:cNvSpPr>
          <p:nvPr/>
        </p:nvSpPr>
        <p:spPr>
          <a:xfrm>
            <a:off x="884007" y="3754020"/>
            <a:ext cx="22622244" cy="157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</p:txBody>
      </p:sp>
      <p:sp>
        <p:nvSpPr>
          <p:cNvPr id="6" name="Shape 65"/>
          <p:cNvSpPr txBox="1">
            <a:spLocks/>
          </p:cNvSpPr>
          <p:nvPr/>
        </p:nvSpPr>
        <p:spPr>
          <a:xfrm>
            <a:off x="6001066" y="4028097"/>
            <a:ext cx="13794983" cy="389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1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8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6000" dirty="0" smtClean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用可信白名单域的</a:t>
            </a:r>
            <a:r>
              <a:rPr lang="en-US" altLang="zh-CN" sz="6000" b="1" dirty="0" err="1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url</a:t>
            </a: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来跳转到攻击</a:t>
            </a:r>
            <a:r>
              <a:rPr lang="en-US" altLang="zh-CN" sz="6000" b="1" dirty="0" err="1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url</a:t>
            </a:r>
            <a:endParaRPr lang="en-US" altLang="zh-CN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利用了信任关系完成对某些防御的绕过</a:t>
            </a:r>
            <a:endParaRPr lang="en-US" altLang="zh-CN" sz="6000" b="1" dirty="0" smtClean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6000" dirty="0" smtClean="0">
                <a:latin typeface="微软雅黑"/>
                <a:ea typeface="微软雅黑"/>
                <a:cs typeface="微软雅黑"/>
              </a:rPr>
              <a:t>	</a:t>
            </a: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9" name="Shape 65"/>
          <p:cNvSpPr txBox="1">
            <a:spLocks/>
          </p:cNvSpPr>
          <p:nvPr/>
        </p:nvSpPr>
        <p:spPr>
          <a:xfrm>
            <a:off x="6971035" y="8816102"/>
            <a:ext cx="13273226" cy="2314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92500" lnSpcReduction="10000"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Helvetica Light"/>
              </a:defRPr>
            </a:lvl1pPr>
            <a:lvl2pPr marL="0" indent="2286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Helvetica Light"/>
              </a:defRPr>
            </a:lvl2pPr>
            <a:lvl3pPr marL="0" indent="4572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Helvetica Light"/>
              </a:defRPr>
            </a:lvl3pPr>
            <a:lvl4pPr marL="0" indent="6858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Helvetica Light"/>
              </a:defRPr>
            </a:lvl4pPr>
            <a:lvl5pPr marL="0" indent="914400" algn="ctr" defTabSz="8255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Helvetica Light"/>
              </a:defRPr>
            </a:lvl5pPr>
            <a:lvl6pPr marL="381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8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solidFill>
                <a:srgbClr val="53585F"/>
              </a:solidFill>
              <a:sym typeface="Helvetica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/>
              <a:t>忘了初心</a:t>
            </a:r>
            <a:r>
              <a:rPr lang="en-US" altLang="zh-CN" dirty="0"/>
              <a:t>——</a:t>
            </a:r>
            <a:r>
              <a:rPr lang="zh-CN" altLang="en-US" dirty="0"/>
              <a:t>治标不治本，误解了自己要防护的资产</a:t>
            </a:r>
            <a:endParaRPr lang="en-US" altLang="zh-CN" dirty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 smtClean="0">
              <a:solidFill>
                <a:srgbClr val="53585F"/>
              </a:solidFill>
              <a:sym typeface="Helvetica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solidFill>
                  <a:srgbClr val="53585F"/>
                </a:solidFill>
                <a:sym typeface="Helvetica"/>
              </a:rPr>
              <a:t> 眼前的黑不是黑，你说的白是什么白</a:t>
            </a:r>
            <a:endParaRPr lang="zh-CN" altLang="en-US" dirty="0">
              <a:solidFill>
                <a:srgbClr val="53585F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302305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日志里泄露敏感信息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7142350" y="6461865"/>
            <a:ext cx="14396745" cy="349982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事不关己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不清楚哪些是资产</a:t>
            </a: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沧海桑田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不清楚自己有哪些资产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忘了初心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dirty="0"/>
              <a:t>治标不治本，误解了自己要防护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的资产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Shape 68"/>
          <p:cNvSpPr txBox="1">
            <a:spLocks/>
          </p:cNvSpPr>
          <p:nvPr/>
        </p:nvSpPr>
        <p:spPr>
          <a:xfrm>
            <a:off x="884007" y="3754020"/>
            <a:ext cx="22622244" cy="157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92500"/>
          </a:bodyPr>
          <a:lstStyle>
            <a:lvl1pPr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敏感数据在数据库中已经加密，但却在</a:t>
            </a:r>
            <a:r>
              <a:rPr lang="en-US" altLang="zh-CN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web</a:t>
            </a: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或应用日志中被明文记录</a:t>
            </a: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337033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9600" b="1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他山之石</a:t>
            </a:r>
            <a:r>
              <a:rPr lang="zh-CN" altLang="en-US" sz="9600" b="1" dirty="0" smtClean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可以攻御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3033737" y="4122617"/>
            <a:ext cx="18878870" cy="5317835"/>
          </a:xfrm>
          <a:prstGeom prst="rect">
            <a:avLst/>
          </a:prstGeom>
        </p:spPr>
        <p:txBody>
          <a:bodyPr/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当攻击</a:t>
            </a:r>
            <a:r>
              <a:rPr lang="zh-CN" altLang="en-US" dirty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者想要攻击某个</a:t>
            </a:r>
            <a:r>
              <a:rPr lang="zh-CN" altLang="en-US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安全防御</a:t>
            </a:r>
            <a:r>
              <a:rPr lang="zh-CN" altLang="en-US" dirty="0">
                <a:solidFill>
                  <a:srgbClr val="53585F"/>
                </a:solidFill>
                <a:latin typeface="微软雅黑"/>
                <a:ea typeface="微软雅黑"/>
                <a:cs typeface="微软雅黑"/>
              </a:rPr>
              <a:t>的时候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可能不会硬碰硬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有一些其他正常功能或攻击方式可以帮他</a:t>
            </a:r>
            <a:r>
              <a:rPr lang="zh-CN" altLang="en-US" b="1" dirty="0">
                <a:solidFill>
                  <a:srgbClr val="F85A5A"/>
                </a:solidFill>
                <a:ea typeface="微软雅黑" panose="020B0503020204020204" pitchFamily="34" charset="-122"/>
              </a:rPr>
              <a:t>绕过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你的</a:t>
            </a:r>
            <a:r>
              <a:rPr lang="en-US" altLang="en-US" dirty="0" smtClean="0">
                <a:latin typeface="微软雅黑"/>
                <a:ea typeface="微软雅黑"/>
                <a:cs typeface="微软雅黑"/>
              </a:rPr>
              <a:t>防御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“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绕过”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大多无需专业漏洞挖掘技术，其中</a:t>
            </a:r>
            <a:r>
              <a:rPr lang="en-US" altLang="en-US" dirty="0" smtClean="0">
                <a:latin typeface="微软雅黑"/>
                <a:ea typeface="微软雅黑"/>
                <a:cs typeface="微软雅黑"/>
              </a:rPr>
              <a:t>有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一些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没</a:t>
            </a:r>
            <a:r>
              <a:rPr lang="zh-CN" altLang="en-US" b="1" dirty="0">
                <a:solidFill>
                  <a:srgbClr val="F85A5A"/>
                </a:solidFill>
                <a:ea typeface="微软雅黑" panose="020B0503020204020204" pitchFamily="34" charset="-122"/>
              </a:rPr>
              <a:t>有“技术”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含量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9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Github泄露大量资产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5598508" y="6686003"/>
            <a:ext cx="14396745" cy="34998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en-US" dirty="0" smtClean="0"/>
              <a:t>事不关己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不清楚哪些是资产</a:t>
            </a: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我家大门常打开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隔离设计有问题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，或其他功能非常接近你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的资产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Shape 68"/>
          <p:cNvSpPr txBox="1">
            <a:spLocks/>
          </p:cNvSpPr>
          <p:nvPr/>
        </p:nvSpPr>
        <p:spPr>
          <a:xfrm>
            <a:off x="884007" y="3754020"/>
            <a:ext cx="22622244" cy="157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6000" b="1" dirty="0" err="1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Gitbub</a:t>
            </a: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上可以搜到大量公司的密码</a:t>
            </a:r>
            <a:r>
              <a:rPr lang="zh-CN" altLang="zh-CN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、</a:t>
            </a:r>
            <a:r>
              <a:rPr lang="en-US" altLang="zh-CN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key</a:t>
            </a:r>
            <a:r>
              <a:rPr lang="zh-CN" altLang="en-US" sz="60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  <a:sym typeface="Helvetica"/>
              </a:rPr>
              <a:t>等敏感资产</a:t>
            </a:r>
            <a:endParaRPr lang="zh-CN" altLang="en-US" sz="60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415790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解决方案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3257844" y="2727983"/>
            <a:ext cx="18679663" cy="99998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/>
              <a:t> </a:t>
            </a:r>
            <a:r>
              <a:rPr lang="zh-CN" altLang="en-US" dirty="0" smtClean="0"/>
              <a:t>事不关己</a:t>
            </a:r>
            <a:r>
              <a:rPr lang="en-US" altLang="zh-CN" dirty="0" smtClean="0"/>
              <a:t>—</a:t>
            </a:r>
            <a:r>
              <a:rPr lang="en-US" altLang="zh-CN" dirty="0"/>
              <a:t>—</a:t>
            </a:r>
            <a:r>
              <a:rPr lang="zh-CN" altLang="en-US" dirty="0" smtClean="0"/>
              <a:t>不清楚哪些是资产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（有安全意识</a:t>
            </a:r>
            <a:r>
              <a:rPr lang="zh-CN" altLang="en-US" b="1" dirty="0">
                <a:solidFill>
                  <a:srgbClr val="F85A5A"/>
                </a:solidFill>
                <a:ea typeface="微软雅黑" panose="020B0503020204020204" pitchFamily="34" charset="-122"/>
              </a:rPr>
              <a:t>，知道哪些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是重要资产。别人值钱的东西要谨慎使用）</a:t>
            </a: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 </a:t>
            </a:r>
            <a:r>
              <a:rPr lang="zh-CN" altLang="en-US" dirty="0"/>
              <a:t>沧海桑田</a:t>
            </a:r>
            <a:r>
              <a:rPr lang="en-US" altLang="zh-CN" dirty="0"/>
              <a:t>——</a:t>
            </a:r>
            <a:r>
              <a:rPr lang="zh-CN" altLang="en-US" dirty="0"/>
              <a:t>不清楚</a:t>
            </a:r>
            <a:r>
              <a:rPr lang="zh-CN" altLang="en-US" dirty="0" smtClean="0"/>
              <a:t>自己有哪些资产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（架构设计要低耦合，资产不要到处给别人）</a:t>
            </a:r>
            <a:endParaRPr lang="en-US" altLang="zh-CN" dirty="0" smtClean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 </a:t>
            </a:r>
            <a:r>
              <a:rPr lang="zh-CN" altLang="en-US" dirty="0"/>
              <a:t>忘了初心</a:t>
            </a:r>
            <a:r>
              <a:rPr lang="en-US" altLang="zh-CN" dirty="0"/>
              <a:t>——</a:t>
            </a:r>
            <a:r>
              <a:rPr lang="zh-CN" altLang="en-US" dirty="0"/>
              <a:t>治标不治本，误解了自己要防护</a:t>
            </a:r>
            <a:r>
              <a:rPr lang="zh-CN" altLang="en-US" dirty="0" smtClean="0"/>
              <a:t>的资产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（知道自己要保护的是什么，尽量从底层做防护。条条大路通罗马，罗马城门设关卡）</a:t>
            </a: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 </a:t>
            </a:r>
            <a:r>
              <a:rPr lang="zh-CN" altLang="en-US" dirty="0"/>
              <a:t>心有余而力不足——防御能力保护不了</a:t>
            </a:r>
            <a:r>
              <a:rPr lang="zh-CN" altLang="en-US" dirty="0" smtClean="0"/>
              <a:t>自己的资产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（提高防御能力</a:t>
            </a:r>
            <a:r>
              <a:rPr lang="zh-CN" altLang="zh-CN" b="1" dirty="0">
                <a:solidFill>
                  <a:srgbClr val="F85A5A"/>
                </a:solidFill>
                <a:ea typeface="微软雅黑" panose="020B0503020204020204" pitchFamily="34" charset="-122"/>
              </a:rPr>
              <a:t>。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学习，培训，招人，花钱</a:t>
            </a:r>
            <a:r>
              <a:rPr lang="en-US" altLang="zh-CN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……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3023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解决方案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2734929" y="2825848"/>
            <a:ext cx="19551188" cy="8082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 smtClean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 </a:t>
            </a:r>
            <a:r>
              <a:rPr lang="zh-CN" altLang="en-US" dirty="0"/>
              <a:t>心存侥幸</a:t>
            </a:r>
            <a:r>
              <a:rPr lang="en-US" altLang="zh-CN" dirty="0"/>
              <a:t>——</a:t>
            </a:r>
            <a:r>
              <a:rPr lang="zh-CN" altLang="en-US" dirty="0"/>
              <a:t>防护目前没有覆盖</a:t>
            </a:r>
            <a:r>
              <a:rPr lang="zh-CN" altLang="en-US" dirty="0" smtClean="0"/>
              <a:t>全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（尽量覆盖全，有客观条件限制的需要做其他安全策略来补充）</a:t>
            </a:r>
            <a:endParaRPr lang="zh-CN" altLang="en-US" b="1" dirty="0">
              <a:solidFill>
                <a:srgbClr val="F85A5A"/>
              </a:solidFill>
              <a:ea typeface="微软雅黑" panose="020B0503020204020204" pitchFamily="34" charset="-122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/>
              <a:t> 我家大门常打开</a:t>
            </a:r>
            <a:r>
              <a:rPr lang="en-US" altLang="zh-CN" dirty="0"/>
              <a:t>——</a:t>
            </a:r>
            <a:r>
              <a:rPr lang="zh-CN" altLang="en-US" dirty="0"/>
              <a:t>隔离设计有问题，其他功能非常接近你</a:t>
            </a:r>
            <a:r>
              <a:rPr lang="zh-CN" altLang="en-US" dirty="0" smtClean="0"/>
              <a:t>的资产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（资产做好隔离，对接近资产的功能做安全保护）</a:t>
            </a:r>
            <a:endParaRPr lang="zh-CN" altLang="en-US" b="1" dirty="0">
              <a:solidFill>
                <a:srgbClr val="F85A5A"/>
              </a:solidFill>
              <a:ea typeface="微软雅黑" panose="020B0503020204020204" pitchFamily="34" charset="-122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/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/>
              <a:t> 眼前的黑不是黑，你说的白是什么白</a:t>
            </a:r>
            <a:r>
              <a:rPr lang="en-US" altLang="zh-CN" dirty="0"/>
              <a:t>——</a:t>
            </a:r>
            <a:r>
              <a:rPr lang="zh-CN" altLang="en-US" dirty="0"/>
              <a:t>萧煌奇</a:t>
            </a:r>
            <a:r>
              <a:rPr lang="en-US" altLang="zh-CN" dirty="0"/>
              <a:t>《</a:t>
            </a:r>
            <a:r>
              <a:rPr lang="zh-CN" altLang="en-US" dirty="0"/>
              <a:t>你是我的眼</a:t>
            </a:r>
            <a:r>
              <a:rPr lang="en-US" altLang="zh-CN" dirty="0"/>
              <a:t>》</a:t>
            </a:r>
            <a:r>
              <a:rPr lang="zh-CN" altLang="en-US" dirty="0"/>
              <a:t>——白名单的防护</a:t>
            </a:r>
            <a:r>
              <a:rPr lang="zh-CN" altLang="en-US" dirty="0" smtClean="0"/>
              <a:t>薄弱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（对白名单功能做严格的</a:t>
            </a:r>
            <a:r>
              <a:rPr lang="en-US" altLang="zh-CN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4A</a:t>
            </a: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rgbClr val="F85A5A"/>
              </a:solidFill>
              <a:ea typeface="微软雅黑" panose="020B0503020204020204" pitchFamily="34" charset="-122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591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2017 PPT模板-0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56"/>
          <p:cNvSpPr>
            <a:spLocks noGrp="1"/>
          </p:cNvSpPr>
          <p:nvPr>
            <p:ph type="body" idx="1"/>
          </p:nvPr>
        </p:nvSpPr>
        <p:spPr>
          <a:xfrm>
            <a:off x="1778000" y="1420648"/>
            <a:ext cx="20828000" cy="15927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7100" dirty="0" smtClean="0">
                <a:latin typeface="微软雅黑"/>
                <a:ea typeface="微软雅黑"/>
                <a:cs typeface="微软雅黑"/>
              </a:rPr>
              <a:t>我的微博</a:t>
            </a:r>
            <a:r>
              <a:rPr lang="en-US" altLang="zh-CN" sz="7100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@</a:t>
            </a:r>
            <a:r>
              <a:rPr lang="zh-CN" altLang="en-US" sz="7100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呆子不开</a:t>
            </a:r>
            <a:r>
              <a:rPr lang="zh-CN" altLang="en-US" sz="710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口</a:t>
            </a:r>
            <a:endParaRPr lang="en-US" altLang="zh-CN" sz="710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635000" y="9321800"/>
            <a:ext cx="23114000" cy="2006600"/>
          </a:xfrm>
          <a:prstGeom prst="rect">
            <a:avLst/>
          </a:prstGeom>
        </p:spPr>
        <p:txBody>
          <a:bodyPr anchor="ctr"/>
          <a:lstStyle/>
          <a:p>
            <a:pPr lvl="0"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/>
                <a:ea typeface="微软雅黑"/>
                <a:cs typeface="微软雅黑"/>
              </a:rPr>
              <a:t>足协U23新政</a:t>
            </a:r>
            <a:endParaRPr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xfrm>
            <a:off x="635000" y="11391899"/>
            <a:ext cx="23114000" cy="993876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首发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必须得有一名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23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岁以下国内球员</a:t>
            </a:r>
            <a:endParaRPr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TIM截图201704131628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60" y="565304"/>
            <a:ext cx="14086675" cy="87564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635000" y="9321800"/>
            <a:ext cx="23114000" cy="2006600"/>
          </a:xfrm>
          <a:prstGeom prst="rect">
            <a:avLst/>
          </a:prstGeom>
        </p:spPr>
        <p:txBody>
          <a:bodyPr anchor="ctr"/>
          <a:lstStyle/>
          <a:p>
            <a:pPr lvl="0"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/>
                <a:ea typeface="微软雅黑"/>
                <a:cs typeface="微软雅黑"/>
              </a:rPr>
              <a:t>足协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目的是</a:t>
            </a:r>
            <a:r>
              <a:rPr lang="zh-CN" altLang="en-US" sz="1064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锻炼年轻队员</a:t>
            </a:r>
            <a:endParaRPr sz="1064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xfrm>
            <a:off x="635000" y="11391899"/>
            <a:ext cx="23114000" cy="993876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俱乐部选择</a:t>
            </a:r>
            <a:r>
              <a:rPr lang="zh-CN" altLang="en-US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快速换下首发的</a:t>
            </a:r>
            <a:r>
              <a:rPr lang="en-US" altLang="zh-CN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U23</a:t>
            </a:r>
            <a:r>
              <a:rPr lang="zh-CN" altLang="en-US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队员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来绕过此新政</a:t>
            </a:r>
            <a:endParaRPr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 descr="TIM截图201704131634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40" y="979860"/>
            <a:ext cx="19655655" cy="2544705"/>
          </a:xfrm>
          <a:prstGeom prst="rect">
            <a:avLst/>
          </a:prstGeom>
        </p:spPr>
      </p:pic>
      <p:pic>
        <p:nvPicPr>
          <p:cNvPr id="4" name="图片 3" descr="TIM截图201704131633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78" y="4339791"/>
            <a:ext cx="19474217" cy="37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69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904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1" dirty="0" smtClean="0">
                <a:solidFill>
                  <a:srgbClr val="F85A5A"/>
                </a:solidFill>
                <a:ea typeface="微软雅黑" panose="020B0503020204020204" pitchFamily="34" charset="-122"/>
              </a:rPr>
              <a:t>资产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的概念</a:t>
            </a:r>
            <a:endParaRPr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需要我们要保护的，可以是具体的对象，可以是预期实现的功能，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……</a:t>
            </a:r>
            <a:endParaRPr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U23新政的漏洞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47699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足协的资产：想要实现的是锻炼年轻队员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足协的防护：至少一名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U23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球员必须首发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solidFill>
                  <a:srgbClr val="53585F"/>
                </a:solidFill>
              </a:rPr>
              <a:t>应该的防护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：比如，至少一名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U23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球员必须打满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80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分钟以上，首不首发甚至都不重要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52830" y="8882883"/>
            <a:ext cx="13320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治标不治本，误解了自己要防护的资产</a:t>
            </a:r>
          </a:p>
        </p:txBody>
      </p:sp>
    </p:spTree>
    <p:extLst>
      <p:ext uri="{BB962C8B-B14F-4D97-AF65-F5344CB8AC3E}">
        <p14:creationId xmlns:p14="http://schemas.microsoft.com/office/powerpoint/2010/main" val="32759596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资产的</a:t>
            </a:r>
            <a:r>
              <a:rPr lang="en-US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防御</a:t>
            </a:r>
            <a:r>
              <a:rPr lang="zh-CN" altLang="en-US" sz="9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被绕过</a:t>
            </a:r>
            <a:endParaRPr sz="9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3390900" y="3019024"/>
            <a:ext cx="17741900" cy="92964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en-US" dirty="0" smtClean="0"/>
              <a:t>事不关己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不清楚</a:t>
            </a:r>
            <a:r>
              <a:rPr lang="zh-CN" altLang="en-US" dirty="0" smtClean="0"/>
              <a:t>哪些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是资产</a:t>
            </a:r>
          </a:p>
          <a:p>
            <a:pPr algn="l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沧海桑田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不清楚自己有哪些资产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忘了初心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治标不治本，误解了自己要防护的资产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心有余而力不足——防御能力保护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不了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自己的资产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心存侥幸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防护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目前没有覆盖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全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我家大门常打开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隔离设计有问题，或其他功能非常接近你的资产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marL="571500" indent="-571500" algn="l">
              <a:buFont typeface="Heiti SC Light"/>
              <a:buChar char="☠"/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眼前的黑不是黑，你说的白是什么白——白名单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的防护薄弱</a:t>
            </a:r>
          </a:p>
        </p:txBody>
      </p:sp>
    </p:spTree>
    <p:extLst>
      <p:ext uri="{BB962C8B-B14F-4D97-AF65-F5344CB8AC3E}">
        <p14:creationId xmlns:p14="http://schemas.microsoft.com/office/powerpoint/2010/main" val="21824241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2017 PPT模板-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635000" y="9321800"/>
            <a:ext cx="23114000" cy="2006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 defTabSz="784225">
              <a:defRPr sz="106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0640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接</a:t>
            </a:r>
            <a:r>
              <a:rPr lang="zh-CN" altLang="en-US" sz="10640" b="1" dirty="0" smtClean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下来我要举很</a:t>
            </a:r>
            <a:r>
              <a:rPr lang="zh-CN" altLang="en-US" sz="10640" b="1" dirty="0">
                <a:solidFill>
                  <a:srgbClr val="F85A5A"/>
                </a:solidFill>
                <a:latin typeface="微软雅黑"/>
                <a:ea typeface="微软雅黑" panose="020B0503020204020204" pitchFamily="34" charset="-122"/>
                <a:cs typeface="微软雅黑"/>
              </a:rPr>
              <a:t>多栗子</a:t>
            </a:r>
            <a:endParaRPr sz="10640" b="1" dirty="0">
              <a:solidFill>
                <a:srgbClr val="F85A5A"/>
              </a:solidFill>
              <a:latin typeface="微软雅黑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793" y="1114470"/>
            <a:ext cx="8255000" cy="285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5047" y="5049340"/>
            <a:ext cx="8255000" cy="285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5047" y="1114470"/>
            <a:ext cx="8255000" cy="285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793" y="5049340"/>
            <a:ext cx="8255000" cy="2857500"/>
          </a:xfrm>
          <a:prstGeom prst="rect">
            <a:avLst/>
          </a:prstGeom>
        </p:spPr>
      </p:pic>
      <p:sp>
        <p:nvSpPr>
          <p:cNvPr id="8" name="Shape 69"/>
          <p:cNvSpPr>
            <a:spLocks noGrp="1"/>
          </p:cNvSpPr>
          <p:nvPr>
            <p:ph type="body" idx="1"/>
          </p:nvPr>
        </p:nvSpPr>
        <p:spPr>
          <a:xfrm>
            <a:off x="635000" y="11391899"/>
            <a:ext cx="23114000" cy="993876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案例中的漏洞部分都已经修复</a:t>
            </a:r>
            <a:endParaRPr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307692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1010</Words>
  <Application>Microsoft Macintosh PowerPoint</Application>
  <PresentationFormat>自定义</PresentationFormat>
  <Paragraphs>230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Black</vt:lpstr>
      <vt:lpstr>PowerPoint 演示文稿</vt:lpstr>
      <vt:lpstr>关于我</vt:lpstr>
      <vt:lpstr>他山之石可以攻御</vt:lpstr>
      <vt:lpstr>足协U23新政</vt:lpstr>
      <vt:lpstr>足协目的是锻炼年轻队员</vt:lpstr>
      <vt:lpstr>资产的概念</vt:lpstr>
      <vt:lpstr>U23新政的漏洞</vt:lpstr>
      <vt:lpstr>资产的防御被绕过</vt:lpstr>
      <vt:lpstr>接下来我要举很多栗子</vt:lpstr>
      <vt:lpstr>查看微博问答的匿名围观ID</vt:lpstr>
      <vt:lpstr>查看微博问答的匿名围观ID</vt:lpstr>
      <vt:lpstr>张爱朋老师的故事</vt:lpstr>
      <vt:lpstr>张爱朋老师的故事</vt:lpstr>
      <vt:lpstr>连接wifi就可以查看摄像头</vt:lpstr>
      <vt:lpstr>绕过双因素验证</vt:lpstr>
      <vt:lpstr>绕过双因素验证</vt:lpstr>
      <vt:lpstr>被拉黑后仍然可以转发他人微博</vt:lpstr>
      <vt:lpstr>被拉黑后仍然可以转发他人微博</vt:lpstr>
      <vt:lpstr>被拉黑后仍然可以转发他人微博</vt:lpstr>
      <vt:lpstr>被拉黑后仍然可以转发他人微博</vt:lpstr>
      <vt:lpstr>https的劫持插入广告</vt:lpstr>
      <vt:lpstr>查看被别人转发到朋友圈或私人可见的微博</vt:lpstr>
      <vt:lpstr>某支付功能可以变相信用卡套现</vt:lpstr>
      <vt:lpstr>某种方式发微博可以绕过广告屏蔽</vt:lpstr>
      <vt:lpstr>一些常见敏感功能的副作用</vt:lpstr>
      <vt:lpstr>几类风险</vt:lpstr>
      <vt:lpstr>古老的旁注</vt:lpstr>
      <vt:lpstr>url跳转漏洞</vt:lpstr>
      <vt:lpstr>日志里泄露敏感信息</vt:lpstr>
      <vt:lpstr>Github泄露大量资产</vt:lpstr>
      <vt:lpstr>解决方案</vt:lpstr>
      <vt:lpstr>解决方案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wei lv</cp:lastModifiedBy>
  <cp:revision>137</cp:revision>
  <dcterms:modified xsi:type="dcterms:W3CDTF">2017-04-17T18:16:59Z</dcterms:modified>
</cp:coreProperties>
</file>